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9" r:id="rId4"/>
    <p:sldId id="260" r:id="rId5"/>
    <p:sldId id="261" r:id="rId6"/>
    <p:sldId id="262" r:id="rId7"/>
    <p:sldId id="263" r:id="rId8"/>
    <p:sldId id="270" r:id="rId9"/>
    <p:sldId id="264" r:id="rId10"/>
    <p:sldId id="265" r:id="rId11"/>
    <p:sldId id="267" r:id="rId12"/>
    <p:sldId id="268" r:id="rId13"/>
    <p:sldId id="271" r:id="rId14"/>
    <p:sldId id="266" r:id="rId15"/>
    <p:sldId id="269"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1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D98EA42-B3A3-4ED7-837F-36D969320B1C}" type="datetimeFigureOut">
              <a:rPr lang="es-MX" smtClean="0"/>
              <a:pPr/>
              <a:t>20/09/2010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3D98EA42-B3A3-4ED7-837F-36D969320B1C}" type="datetimeFigureOut">
              <a:rPr lang="es-MX" smtClean="0"/>
              <a:pPr/>
              <a:t>20/09/2010</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97F15D58-843D-413B-BB56-09B3B369B729}" type="slidenum">
              <a:rPr lang="es-MX" smtClean="0"/>
              <a:pPr/>
              <a:t>‹Nº›</a:t>
            </a:fld>
            <a:endParaRPr lang="es-MX"/>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D98EA42-B3A3-4ED7-837F-36D969320B1C}" type="datetimeFigureOut">
              <a:rPr lang="es-MX" smtClean="0"/>
              <a:pPr/>
              <a:t>20/09/2010</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7F15D58-843D-413B-BB56-09B3B369B729}"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s.wikipedia.org/wiki/Computadora" TargetMode="External"/><Relationship Id="rId2" Type="http://schemas.openxmlformats.org/officeDocument/2006/relationships/hyperlink" Target="http://es.wikipedia.org/wiki/Ingenier%C3%ADa_de_Software" TargetMode="External"/><Relationship Id="rId1" Type="http://schemas.openxmlformats.org/officeDocument/2006/relationships/slideLayout" Target="../slideLayouts/slideLayout2.xml"/><Relationship Id="rId6" Type="http://schemas.openxmlformats.org/officeDocument/2006/relationships/hyperlink" Target="http://es.wikipedia.org/wiki/Dinero" TargetMode="External"/><Relationship Id="rId5" Type="http://schemas.openxmlformats.org/officeDocument/2006/relationships/hyperlink" Target="http://es.wikipedia.org/wiki/Tiempo" TargetMode="External"/><Relationship Id="rId4" Type="http://schemas.openxmlformats.org/officeDocument/2006/relationships/hyperlink" Target="http://es.wikipedia.org/wiki/Programa_de_computadora"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s.wikipedia.org/wiki/Herramienta_CASE" TargetMode="External"/><Relationship Id="rId2" Type="http://schemas.openxmlformats.org/officeDocument/2006/relationships/hyperlink" Target="http://docs.google.com/viewer?a=v&amp;q=cache:E1lDxNn_NAJ:curiosisios.files.wordpress.com/2009/12/modelo-de-desarrollo-rapido-de-aplicaciones.pdf+desventajas+del+modelo+rad" TargetMode="External"/><Relationship Id="rId1" Type="http://schemas.openxmlformats.org/officeDocument/2006/relationships/slideLayout" Target="../slideLayouts/slideLayout2.xml"/><Relationship Id="rId4" Type="http://schemas.openxmlformats.org/officeDocument/2006/relationships/hyperlink" Target="http://members.fortunecit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39552" y="188640"/>
            <a:ext cx="8280920" cy="1200329"/>
          </a:xfrm>
          <a:prstGeom prst="rect">
            <a:avLst/>
          </a:prstGeom>
          <a:noFill/>
        </p:spPr>
        <p:txBody>
          <a:bodyPr wrap="square" lIns="91440" tIns="45720" rIns="91440" bIns="45720">
            <a:spAutoFit/>
          </a:bodyPr>
          <a:lstStyle/>
          <a:p>
            <a:pPr algn="ctr"/>
            <a:r>
              <a:rPr lang="es-ES"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UNIVERSIDAD TECNOLOGICA DE LA </a:t>
            </a:r>
          </a:p>
          <a:p>
            <a:pPr algn="ctr"/>
            <a:r>
              <a:rPr lang="es-ES"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REGION NORTE DE GUERRERO</a:t>
            </a:r>
            <a:endParaRPr lang="es-ES" sz="36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4" name="3 CuadroTexto"/>
          <p:cNvSpPr txBox="1"/>
          <p:nvPr/>
        </p:nvSpPr>
        <p:spPr>
          <a:xfrm>
            <a:off x="899592" y="3356992"/>
            <a:ext cx="8064896" cy="1938992"/>
          </a:xfrm>
          <a:prstGeom prst="rect">
            <a:avLst/>
          </a:prstGeom>
          <a:noFill/>
        </p:spPr>
        <p:txBody>
          <a:bodyPr wrap="square" rtlCol="0">
            <a:spAutoFit/>
          </a:bodyPr>
          <a:lstStyle/>
          <a:p>
            <a:r>
              <a:rPr lang="es-MX" sz="2400" b="1" dirty="0" smtClean="0">
                <a:solidFill>
                  <a:schemeClr val="bg2">
                    <a:lumMod val="60000"/>
                    <a:lumOff val="40000"/>
                  </a:schemeClr>
                </a:solidFill>
              </a:rPr>
              <a:t>EQUIPO 2:</a:t>
            </a:r>
          </a:p>
          <a:p>
            <a:r>
              <a:rPr lang="es-MX" sz="2400" b="1" dirty="0" smtClean="0">
                <a:solidFill>
                  <a:schemeClr val="bg2">
                    <a:lumMod val="60000"/>
                    <a:lumOff val="40000"/>
                  </a:schemeClr>
                </a:solidFill>
              </a:rPr>
              <a:t> </a:t>
            </a:r>
            <a:r>
              <a:rPr lang="es-MX" sz="2400" b="1" dirty="0" smtClean="0">
                <a:solidFill>
                  <a:schemeClr val="bg2">
                    <a:lumMod val="60000"/>
                    <a:lumOff val="40000"/>
                  </a:schemeClr>
                </a:solidFill>
              </a:rPr>
              <a:t> </a:t>
            </a:r>
          </a:p>
          <a:p>
            <a:r>
              <a:rPr lang="es-MX" sz="2400" b="1" dirty="0" smtClean="0">
                <a:solidFill>
                  <a:schemeClr val="bg2">
                    <a:lumMod val="60000"/>
                    <a:lumOff val="40000"/>
                  </a:schemeClr>
                </a:solidFill>
              </a:rPr>
              <a:t>LUIS ARTURO HERNANDEZ BUSTAMANTE</a:t>
            </a:r>
          </a:p>
          <a:p>
            <a:r>
              <a:rPr lang="es-MX" sz="2400" b="1" dirty="0" smtClean="0">
                <a:solidFill>
                  <a:schemeClr val="bg2">
                    <a:lumMod val="60000"/>
                    <a:lumOff val="40000"/>
                  </a:schemeClr>
                </a:solidFill>
              </a:rPr>
              <a:t>MARCO ANTONIO ESTRADA GONZALEZ</a:t>
            </a:r>
          </a:p>
          <a:p>
            <a:r>
              <a:rPr lang="es-MX" sz="2400" b="1" dirty="0" smtClean="0">
                <a:solidFill>
                  <a:schemeClr val="bg2">
                    <a:lumMod val="60000"/>
                    <a:lumOff val="40000"/>
                  </a:schemeClr>
                </a:solidFill>
              </a:rPr>
              <a:t>MARIA DEL ROSARIO MAZON MEZA</a:t>
            </a:r>
            <a:endParaRPr lang="es-MX" sz="2400" b="1" dirty="0">
              <a:solidFill>
                <a:schemeClr val="bg2">
                  <a:lumMod val="60000"/>
                  <a:lumOff val="40000"/>
                </a:schemeClr>
              </a:solidFill>
            </a:endParaRPr>
          </a:p>
        </p:txBody>
      </p:sp>
      <p:sp>
        <p:nvSpPr>
          <p:cNvPr id="6" name="5 CuadroTexto"/>
          <p:cNvSpPr txBox="1"/>
          <p:nvPr/>
        </p:nvSpPr>
        <p:spPr>
          <a:xfrm>
            <a:off x="683568" y="1772816"/>
            <a:ext cx="7488832" cy="954107"/>
          </a:xfrm>
          <a:prstGeom prst="rect">
            <a:avLst/>
          </a:prstGeom>
          <a:noFill/>
        </p:spPr>
        <p:txBody>
          <a:bodyPr wrap="square" rtlCol="0">
            <a:spAutoFit/>
          </a:bodyPr>
          <a:lstStyle/>
          <a:p>
            <a:r>
              <a:rPr lang="es-MX" sz="2800" b="1" dirty="0" smtClean="0">
                <a:solidFill>
                  <a:schemeClr val="bg2">
                    <a:lumMod val="60000"/>
                    <a:lumOff val="40000"/>
                  </a:schemeClr>
                </a:solidFill>
              </a:rPr>
              <a:t>PROFERSOR: ING. JOSE FERNANDO CASTRO DOMINGUEZ</a:t>
            </a:r>
            <a:endParaRPr lang="es-MX" sz="2800" b="1" dirty="0">
              <a:solidFill>
                <a:schemeClr val="bg2">
                  <a:lumMod val="60000"/>
                  <a:lumOff val="40000"/>
                </a:schemeClr>
              </a:solidFill>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24744"/>
            <a:ext cx="7772400" cy="4572000"/>
          </a:xfrm>
        </p:spPr>
        <p:txBody>
          <a:bodyPr/>
          <a:lstStyle/>
          <a:p>
            <a:r>
              <a:rPr lang="es-MX" dirty="0" smtClean="0"/>
              <a:t>CALIDAD</a:t>
            </a:r>
          </a:p>
          <a:p>
            <a:pPr>
              <a:buNone/>
            </a:pPr>
            <a:r>
              <a:rPr lang="es-MX" dirty="0" smtClean="0"/>
              <a:t> El uso de herramientas "CASE" tiene el propósito de integrar diagramas para representar la información y crear modelos del sistema. Se crean diseños y estructuras bien detalladas. Cuando es apropiado, los diagramas ayudan a visualizar los conceptos. Estas herramientas computadorizadas refuerzan la exactitud de los diagramas. </a:t>
            </a:r>
            <a:endParaRPr lang="es-MX"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700808"/>
            <a:ext cx="7772400" cy="4572000"/>
          </a:xfrm>
        </p:spPr>
        <p:txBody>
          <a:bodyPr>
            <a:normAutofit fontScale="77500" lnSpcReduction="20000"/>
          </a:bodyPr>
          <a:lstStyle/>
          <a:p>
            <a:r>
              <a:rPr lang="es-MX" dirty="0" smtClean="0"/>
              <a:t>Para proyectos grandes aunque por escalas, el DRA requiere recursos humanos suficientes como para crear el numero correcto de equipos DRA.</a:t>
            </a:r>
          </a:p>
          <a:p>
            <a:endParaRPr lang="es-MX" dirty="0" smtClean="0"/>
          </a:p>
          <a:p>
            <a:r>
              <a:rPr lang="es-MX" dirty="0" smtClean="0"/>
              <a:t>DRA requiere clientes y desarrolladores comprometidos en las rápidas actividades necesarias para completar un sistema en un marco de tiempo abreviado. Si no hay compromiso, por ninguna de las partes constituyentes, los proyectos DRA fracasaran.</a:t>
            </a:r>
          </a:p>
          <a:p>
            <a:r>
              <a:rPr lang="es-MX" dirty="0" smtClean="0"/>
              <a:t>No todos los tipos de aplicaciones son apropiados para DRA. Si un sistema no se puede modulizar adecuadamente. La construcción de los componentes necesarios para DRA será problemático. </a:t>
            </a:r>
            <a:endParaRPr lang="es-MX" dirty="0"/>
          </a:p>
        </p:txBody>
      </p:sp>
      <p:sp>
        <p:nvSpPr>
          <p:cNvPr id="5" name="4 Rectángulo"/>
          <p:cNvSpPr/>
          <p:nvPr/>
        </p:nvSpPr>
        <p:spPr>
          <a:xfrm>
            <a:off x="2716235" y="476672"/>
            <a:ext cx="3560269"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desventajas</a:t>
            </a:r>
            <a:endParaRPr lang="es-ES"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699192"/>
            <a:ext cx="7283152" cy="5158808"/>
          </a:xfrm>
        </p:spPr>
        <p:txBody>
          <a:bodyPr>
            <a:normAutofit/>
          </a:bodyPr>
          <a:lstStyle/>
          <a:p>
            <a:r>
              <a:rPr lang="es-MX" dirty="0" smtClean="0"/>
              <a:t>Las </a:t>
            </a:r>
            <a:r>
              <a:rPr lang="es-MX" b="1" dirty="0" smtClean="0"/>
              <a:t>herramientas CASE</a:t>
            </a:r>
            <a:r>
              <a:rPr lang="es-MX" dirty="0" smtClean="0"/>
              <a:t> (</a:t>
            </a:r>
            <a:r>
              <a:rPr lang="es-MX" b="1" i="1" dirty="0" smtClean="0"/>
              <a:t>C</a:t>
            </a:r>
            <a:r>
              <a:rPr lang="es-MX" i="1" dirty="0" smtClean="0"/>
              <a:t>omputer </a:t>
            </a:r>
            <a:r>
              <a:rPr lang="es-MX" b="1" i="1" dirty="0" smtClean="0"/>
              <a:t>A</a:t>
            </a:r>
            <a:r>
              <a:rPr lang="es-MX" i="1" dirty="0" smtClean="0"/>
              <a:t>ided </a:t>
            </a:r>
            <a:r>
              <a:rPr lang="es-MX" b="1" i="1" dirty="0" smtClean="0"/>
              <a:t>S</a:t>
            </a:r>
            <a:r>
              <a:rPr lang="es-MX" i="1" dirty="0" smtClean="0"/>
              <a:t>oftware </a:t>
            </a:r>
            <a:r>
              <a:rPr lang="es-MX" b="1" i="1" dirty="0" smtClean="0"/>
              <a:t>E</a:t>
            </a:r>
            <a:r>
              <a:rPr lang="es-MX" i="1" dirty="0" smtClean="0"/>
              <a:t>ngineering</a:t>
            </a:r>
            <a:r>
              <a:rPr lang="es-MX" dirty="0" smtClean="0"/>
              <a:t>, </a:t>
            </a:r>
            <a:r>
              <a:rPr lang="es-MX" dirty="0" smtClean="0">
                <a:hlinkClick r:id="rId2" action="ppaction://hlinkfile" tooltip="Ingeniería de Software"/>
              </a:rPr>
              <a:t>Ingeniería de Software</a:t>
            </a:r>
            <a:r>
              <a:rPr lang="es-MX" dirty="0" smtClean="0"/>
              <a:t> Asistida por </a:t>
            </a:r>
            <a:r>
              <a:rPr lang="es-MX" dirty="0" smtClean="0">
                <a:hlinkClick r:id="rId3" action="ppaction://hlinkfile" tooltip="Computadora"/>
              </a:rPr>
              <a:t>Computadora</a:t>
            </a:r>
            <a:r>
              <a:rPr lang="es-MX" dirty="0" smtClean="0"/>
              <a:t>) son diversas </a:t>
            </a:r>
            <a:r>
              <a:rPr lang="es-MX" dirty="0" smtClean="0">
                <a:hlinkClick r:id="rId4" action="ppaction://hlinkfile" tooltip="Programa de computadora"/>
              </a:rPr>
              <a:t>aplicaciones informáticas</a:t>
            </a:r>
            <a:r>
              <a:rPr lang="es-MX" dirty="0" smtClean="0"/>
              <a:t> destinadas a aumentar la productividad en el desarrollo de software reduciendo el costos de las mismas en términos de </a:t>
            </a:r>
            <a:r>
              <a:rPr lang="es-MX" dirty="0" smtClean="0">
                <a:hlinkClick r:id="rId5" action="ppaction://hlinkfile" tooltip="Tiempo"/>
              </a:rPr>
              <a:t>tiempo</a:t>
            </a:r>
            <a:r>
              <a:rPr lang="es-MX" dirty="0" smtClean="0"/>
              <a:t> y de </a:t>
            </a:r>
            <a:r>
              <a:rPr lang="es-MX" dirty="0" smtClean="0">
                <a:hlinkClick r:id="rId6" action="ppaction://hlinkfile" tooltip="Dinero"/>
              </a:rPr>
              <a:t>dinero</a:t>
            </a:r>
            <a:r>
              <a:rPr lang="es-MX" dirty="0" smtClean="0"/>
              <a:t>. </a:t>
            </a:r>
            <a:endParaRPr lang="es-MX" dirty="0"/>
          </a:p>
        </p:txBody>
      </p:sp>
      <p:sp>
        <p:nvSpPr>
          <p:cNvPr id="5" name="4 Rectángulo"/>
          <p:cNvSpPr/>
          <p:nvPr/>
        </p:nvSpPr>
        <p:spPr>
          <a:xfrm>
            <a:off x="1265274" y="116632"/>
            <a:ext cx="6042232" cy="923330"/>
          </a:xfrm>
          <a:prstGeom prst="rect">
            <a:avLst/>
          </a:prstGeom>
          <a:noFill/>
        </p:spPr>
        <p:txBody>
          <a:bodyPr wrap="none" lIns="91440" tIns="45720" rIns="91440" bIns="45720">
            <a:spAutoFit/>
          </a:bodyPr>
          <a:lstStyle/>
          <a:p>
            <a:pPr algn="ctr"/>
            <a:r>
              <a:rPr lang="es-E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Herramientas CASE</a:t>
            </a:r>
            <a:endParaRPr lang="es-E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ARCOMX\Documents\case.png"/>
          <p:cNvPicPr>
            <a:picLocks noGrp="1" noChangeAspect="1" noChangeArrowheads="1"/>
          </p:cNvPicPr>
          <p:nvPr>
            <p:ph idx="1"/>
          </p:nvPr>
        </p:nvPicPr>
        <p:blipFill>
          <a:blip r:embed="rId2" cstate="print"/>
          <a:srcRect/>
          <a:stretch>
            <a:fillRect/>
          </a:stretch>
        </p:blipFill>
        <p:spPr bwMode="auto">
          <a:xfrm>
            <a:off x="2627784" y="1772816"/>
            <a:ext cx="5845696" cy="4572000"/>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404664"/>
            <a:ext cx="7772400" cy="5472608"/>
          </a:xfrm>
        </p:spPr>
        <p:txBody>
          <a:bodyPr>
            <a:normAutofit lnSpcReduction="10000"/>
          </a:bodyPr>
          <a:lstStyle/>
          <a:p>
            <a:pPr>
              <a:buNone/>
            </a:pPr>
            <a:r>
              <a:rPr lang="es-MX" dirty="0" smtClean="0"/>
              <a:t>CONCLUSION:</a:t>
            </a:r>
          </a:p>
          <a:p>
            <a:pPr>
              <a:buNone/>
            </a:pPr>
            <a:r>
              <a:rPr lang="es-MX" dirty="0" smtClean="0"/>
              <a:t> Hoy día el uso de la metodología de diseño rápido de aplicaciones ha adquirido mucha popularidad en el campo de la informática. Es posible asegurar un resultado exitoso si los proyectos se desarrollan para cumplir con un itinerario estricto y sacrificando algún tipo de funcionalidad. </a:t>
            </a:r>
          </a:p>
          <a:p>
            <a:pPr>
              <a:buNone/>
            </a:pPr>
            <a:r>
              <a:rPr lang="es-MX" dirty="0" smtClean="0"/>
              <a:t>RAD resulta un modelo de desarrollo de software muy útil cuando se requiera poner en marcha un sistema en un periodo de tiempo corto </a:t>
            </a:r>
            <a:endParaRPr lang="es-MX"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88640"/>
            <a:ext cx="7772400" cy="914400"/>
          </a:xfrm>
        </p:spPr>
        <p:txBody>
          <a:bodyPr/>
          <a:lstStyle/>
          <a:p>
            <a:r>
              <a:rPr lang="es-MX" dirty="0" err="1" smtClean="0"/>
              <a:t>bibliografia</a:t>
            </a:r>
            <a:endParaRPr lang="es-MX" dirty="0"/>
          </a:p>
        </p:txBody>
      </p:sp>
      <p:sp>
        <p:nvSpPr>
          <p:cNvPr id="3" name="2 Marcador de contenido"/>
          <p:cNvSpPr>
            <a:spLocks noGrp="1"/>
          </p:cNvSpPr>
          <p:nvPr>
            <p:ph idx="1"/>
          </p:nvPr>
        </p:nvSpPr>
        <p:spPr/>
        <p:txBody>
          <a:bodyPr>
            <a:normAutofit/>
          </a:bodyPr>
          <a:lstStyle/>
          <a:p>
            <a:pPr>
              <a:buNone/>
            </a:pPr>
            <a:r>
              <a:rPr lang="es-MX" sz="2000" dirty="0" smtClean="0">
                <a:hlinkClick r:id="rId2"/>
              </a:rPr>
              <a:t>http://docs.google.com/viewer?a=v&amp;q=cache:E1lDxNn_NAJ:curiosisios.files.wordpress.com/2009/12/modelo-de-desarrollo-rapido-de-aplicaciones.pdf+desventajas+del+modelo+rad</a:t>
            </a:r>
            <a:endParaRPr lang="es-MX" sz="2000" dirty="0" smtClean="0"/>
          </a:p>
          <a:p>
            <a:pPr>
              <a:buNone/>
            </a:pPr>
            <a:endParaRPr lang="es-MX" sz="2000" dirty="0" smtClean="0"/>
          </a:p>
          <a:p>
            <a:pPr>
              <a:buNone/>
            </a:pPr>
            <a:r>
              <a:rPr lang="es-MX" sz="1800" dirty="0" smtClean="0">
                <a:hlinkClick r:id="rId3"/>
              </a:rPr>
              <a:t>http://es.wikipedia.org/wiki/Herramienta_CASE</a:t>
            </a:r>
            <a:endParaRPr lang="es-MX" sz="1800" dirty="0" smtClean="0"/>
          </a:p>
          <a:p>
            <a:pPr>
              <a:buNone/>
            </a:pPr>
            <a:endParaRPr lang="es-MX" sz="1800" dirty="0" smtClean="0"/>
          </a:p>
          <a:p>
            <a:pPr>
              <a:buNone/>
            </a:pPr>
            <a:endParaRPr lang="es-MX" sz="1800" dirty="0" smtClean="0"/>
          </a:p>
          <a:p>
            <a:pPr>
              <a:buNone/>
            </a:pPr>
            <a:r>
              <a:rPr lang="es-MX" sz="1800" dirty="0" smtClean="0">
                <a:hlinkClick r:id="rId4"/>
              </a:rPr>
              <a:t>http://members.fortunecity.com</a:t>
            </a:r>
            <a:endParaRPr lang="es-MX" sz="1800" dirty="0" smtClean="0"/>
          </a:p>
          <a:p>
            <a:pPr>
              <a:buNone/>
            </a:pPr>
            <a:endParaRPr lang="es-MX" sz="18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772816"/>
            <a:ext cx="7772400" cy="1980832"/>
          </a:xfrm>
        </p:spPr>
        <p:txBody>
          <a:bodyPr/>
          <a:lstStyle/>
          <a:p>
            <a:r>
              <a:rPr lang="es-MX" dirty="0" smtClean="0"/>
              <a:t>METODOLOGÍA DE DESARROLLO DE SOFTWARE </a:t>
            </a:r>
            <a:r>
              <a:rPr lang="es-MX" i="1" dirty="0" smtClean="0"/>
              <a:t>RAD</a:t>
            </a:r>
            <a:endParaRPr lang="es-MX"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Que es?</a:t>
            </a:r>
            <a:endParaRPr lang="es-MX" dirty="0"/>
          </a:p>
        </p:txBody>
      </p:sp>
      <p:sp>
        <p:nvSpPr>
          <p:cNvPr id="3" name="2 Marcador de contenido"/>
          <p:cNvSpPr>
            <a:spLocks noGrp="1"/>
          </p:cNvSpPr>
          <p:nvPr>
            <p:ph idx="1"/>
          </p:nvPr>
        </p:nvSpPr>
        <p:spPr/>
        <p:txBody>
          <a:bodyPr>
            <a:normAutofit/>
          </a:bodyPr>
          <a:lstStyle/>
          <a:p>
            <a:r>
              <a:rPr lang="es-MX" dirty="0" smtClean="0"/>
              <a:t>La metodología de desarrollo conocida como diseño rápido de aplicaciones RAD (por sus siglas en inglés) ha tomado gran auge debido a la necesidad que tienen las instituciones de crear aplicaciones funcionales en un plazo de tiempo corto. RAD es un ciclo de desarrollo diseñado para crear aplicaciones de computadoras de alta calidad de las que acontecen en corporaciones grandes. </a:t>
            </a:r>
            <a:endParaRPr lang="es-MX"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Blip>
                <a:blip r:embed="rId2"/>
              </a:buBlip>
            </a:pPr>
            <a:r>
              <a:rPr lang="es-MX" dirty="0" smtClean="0"/>
              <a:t>Etapa de planificación de los requisitos:</a:t>
            </a:r>
          </a:p>
          <a:p>
            <a:pPr>
              <a:buNone/>
            </a:pPr>
            <a:endParaRPr lang="es-MX" dirty="0" smtClean="0"/>
          </a:p>
          <a:p>
            <a:pPr>
              <a:buNone/>
            </a:pPr>
            <a:r>
              <a:rPr lang="es-MX" dirty="0" smtClean="0"/>
              <a:t>Esta etapa requiere que usuarios con un vasto conocimiento de los procesos de la compañía determinen cuales serán las funciones del sistema. Debe darse una discusión estructurada sobre los problemas de la compañía que necesitan solución. </a:t>
            </a:r>
          </a:p>
        </p:txBody>
      </p:sp>
      <p:sp>
        <p:nvSpPr>
          <p:cNvPr id="4" name="3 Rectángulo"/>
          <p:cNvSpPr/>
          <p:nvPr/>
        </p:nvSpPr>
        <p:spPr>
          <a:xfrm>
            <a:off x="755576" y="332656"/>
            <a:ext cx="790953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MX"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Las 4 etapas del ciclo RAD</a:t>
            </a:r>
            <a:endParaRPr lang="es-MX"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7584" y="836712"/>
            <a:ext cx="7916416" cy="5472608"/>
          </a:xfrm>
        </p:spPr>
        <p:txBody>
          <a:bodyPr>
            <a:normAutofit/>
          </a:bodyPr>
          <a:lstStyle/>
          <a:p>
            <a:pPr>
              <a:buBlip>
                <a:blip r:embed="rId2"/>
              </a:buBlip>
            </a:pPr>
            <a:r>
              <a:rPr lang="es-MX" dirty="0" smtClean="0"/>
              <a:t>Etapa de diseño:</a:t>
            </a:r>
          </a:p>
          <a:p>
            <a:pPr>
              <a:buNone/>
            </a:pPr>
            <a:endParaRPr lang="es-MX" dirty="0" smtClean="0"/>
          </a:p>
          <a:p>
            <a:pPr>
              <a:buNone/>
            </a:pPr>
            <a:r>
              <a:rPr lang="es-MX" dirty="0" smtClean="0"/>
              <a:t>Esta consiste de un análisis detallado de las actividades de la compañía en relación al sistema propuesto. Los usuarios participan activamente en talleres bajo la tutela de profesionales de la informática. En ellos descomponen funciones y definen entidades asociadas con el sistema. Una vez se completa el análisis se crean los diagramas que definen las alteraciones entre los procesos y la data. </a:t>
            </a:r>
            <a:endParaRPr lang="es-MX"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96752"/>
            <a:ext cx="7772400" cy="4572000"/>
          </a:xfrm>
        </p:spPr>
        <p:txBody>
          <a:bodyPr/>
          <a:lstStyle/>
          <a:p>
            <a:pPr>
              <a:buBlip>
                <a:blip r:embed="rId2"/>
              </a:buBlip>
            </a:pPr>
            <a:r>
              <a:rPr lang="es-MX" dirty="0" smtClean="0"/>
              <a:t>Construcción:</a:t>
            </a:r>
          </a:p>
          <a:p>
            <a:pPr>
              <a:buNone/>
            </a:pPr>
            <a:endParaRPr lang="es-MX" dirty="0" smtClean="0"/>
          </a:p>
          <a:p>
            <a:pPr>
              <a:buNone/>
            </a:pPr>
            <a:r>
              <a:rPr lang="es-MX" dirty="0" smtClean="0"/>
              <a:t>En la etapa de construcción el equipo de desarrolladores trabajando de cerca con los usuarios finalizan el diseño y la construcción del sistema. La construcción de la aplicación consiste de una serie de pasos donde los usuarios tienen la oportunidad de afirmar los requisitos y repasar los resultados. </a:t>
            </a:r>
            <a:endParaRPr lang="es-MX"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124744"/>
            <a:ext cx="7772400" cy="4572000"/>
          </a:xfrm>
        </p:spPr>
        <p:txBody>
          <a:bodyPr/>
          <a:lstStyle/>
          <a:p>
            <a:pPr>
              <a:buBlip>
                <a:blip r:embed="rId2"/>
              </a:buBlip>
            </a:pPr>
            <a:r>
              <a:rPr lang="es-MX" dirty="0" smtClean="0"/>
              <a:t>Implementación:</a:t>
            </a:r>
          </a:p>
          <a:p>
            <a:pPr>
              <a:buNone/>
            </a:pPr>
            <a:endParaRPr lang="es-MX" dirty="0" smtClean="0"/>
          </a:p>
          <a:p>
            <a:pPr>
              <a:buNone/>
            </a:pPr>
            <a:r>
              <a:rPr lang="es-MX" dirty="0" smtClean="0"/>
              <a:t>Esta etapa envuelve la implementación del nuevo producto y el manejo del cambio del viejo al nuevo sistema. Se hacen pruebas comprensivas y se adiestran los usuarios.</a:t>
            </a:r>
            <a:endParaRPr lang="es-MX"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COMX\Pictures\RAD.gif"/>
          <p:cNvPicPr>
            <a:picLocks noChangeAspect="1" noChangeArrowheads="1"/>
          </p:cNvPicPr>
          <p:nvPr/>
        </p:nvPicPr>
        <p:blipFill>
          <a:blip r:embed="rId2" cstate="print"/>
          <a:srcRect/>
          <a:stretch>
            <a:fillRect/>
          </a:stretch>
        </p:blipFill>
        <p:spPr bwMode="auto">
          <a:xfrm>
            <a:off x="2411760" y="1412776"/>
            <a:ext cx="3960440" cy="489585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lnSpcReduction="10000"/>
          </a:bodyPr>
          <a:lstStyle/>
          <a:p>
            <a:r>
              <a:rPr lang="es-MX" dirty="0" smtClean="0"/>
              <a:t>BAJOS COSTOS</a:t>
            </a:r>
          </a:p>
          <a:p>
            <a:pPr>
              <a:buNone/>
            </a:pPr>
            <a:r>
              <a:rPr lang="es-MX" dirty="0" smtClean="0"/>
              <a:t>RAD, por lo general, resulta en costos más bajos. Esto se debe a que se forman pequeños equipos de profesionales quienes utilizan herramientas de alta capacidad para generar los sistemas. Estas herramientas conocidas como ""CASE"" (</a:t>
            </a:r>
            <a:r>
              <a:rPr lang="es-MX" dirty="0" err="1" smtClean="0"/>
              <a:t>Computer-Aided</a:t>
            </a:r>
            <a:r>
              <a:rPr lang="es-MX" dirty="0" smtClean="0"/>
              <a:t> </a:t>
            </a:r>
            <a:r>
              <a:rPr lang="es-MX" dirty="0" err="1" smtClean="0"/>
              <a:t>Systems</a:t>
            </a:r>
            <a:r>
              <a:rPr lang="es-MX" dirty="0" smtClean="0"/>
              <a:t> Engineering) permiten que se aligere el proceso, lo cual ayuda a que los costos aún sean más bajos. </a:t>
            </a:r>
            <a:endParaRPr lang="es-MX" dirty="0"/>
          </a:p>
        </p:txBody>
      </p:sp>
      <p:sp>
        <p:nvSpPr>
          <p:cNvPr id="4" name="3 Rectángulo"/>
          <p:cNvSpPr/>
          <p:nvPr/>
        </p:nvSpPr>
        <p:spPr>
          <a:xfrm>
            <a:off x="3330733" y="476672"/>
            <a:ext cx="2619307"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ventajas</a:t>
            </a:r>
            <a:endParaRPr lang="es-ES"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612</TotalTime>
  <Words>657</Words>
  <Application>Microsoft Office PowerPoint</Application>
  <PresentationFormat>Presentación en pantalla (4:3)</PresentationFormat>
  <Paragraphs>46</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Metro</vt:lpstr>
      <vt:lpstr>Diapositiva 1</vt:lpstr>
      <vt:lpstr>METODOLOGÍA DE DESARROLLO DE SOFTWARE RAD</vt:lpstr>
      <vt:lpstr>Que es?</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MARCOMX</dc:creator>
  <cp:lastModifiedBy>MARCOMX</cp:lastModifiedBy>
  <cp:revision>28</cp:revision>
  <dcterms:created xsi:type="dcterms:W3CDTF">2010-09-10T00:20:18Z</dcterms:created>
  <dcterms:modified xsi:type="dcterms:W3CDTF">2010-09-20T17:17:00Z</dcterms:modified>
</cp:coreProperties>
</file>